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avi" ContentType="video/x-msvideo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67" r:id="rId3"/>
    <p:sldId id="288" r:id="rId4"/>
    <p:sldId id="289" r:id="rId5"/>
    <p:sldId id="290" r:id="rId6"/>
    <p:sldId id="284" r:id="rId7"/>
    <p:sldId id="257" r:id="rId8"/>
    <p:sldId id="258" r:id="rId9"/>
    <p:sldId id="260" r:id="rId10"/>
    <p:sldId id="261" r:id="rId11"/>
    <p:sldId id="262" r:id="rId12"/>
    <p:sldId id="264" r:id="rId13"/>
    <p:sldId id="268" r:id="rId14"/>
    <p:sldId id="265" r:id="rId15"/>
    <p:sldId id="266" r:id="rId16"/>
    <p:sldId id="259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1137B-D735-4214-AB1A-45D6A0C5DF18}" v="20" dt="2025-08-08T15:59:16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o Camargo Coelho" userId="3528900a-af4c-43a4-9ec9-3e541233e536" providerId="ADAL" clId="{4BF1137B-D735-4214-AB1A-45D6A0C5DF18}"/>
    <pc:docChg chg="undo custSel addSld modSld">
      <pc:chgData name="Claudio Camargo Coelho" userId="3528900a-af4c-43a4-9ec9-3e541233e536" providerId="ADAL" clId="{4BF1137B-D735-4214-AB1A-45D6A0C5DF18}" dt="2025-08-08T15:59:31.284" v="32" actId="1076"/>
      <pc:docMkLst>
        <pc:docMk/>
      </pc:docMkLst>
      <pc:sldChg chg="addSp delSp modSp mod">
        <pc:chgData name="Claudio Camargo Coelho" userId="3528900a-af4c-43a4-9ec9-3e541233e536" providerId="ADAL" clId="{4BF1137B-D735-4214-AB1A-45D6A0C5DF18}" dt="2025-08-08T15:59:31.284" v="32" actId="1076"/>
        <pc:sldMkLst>
          <pc:docMk/>
          <pc:sldMk cId="0" sldId="267"/>
        </pc:sldMkLst>
        <pc:spChg chg="mod">
          <ac:chgData name="Claudio Camargo Coelho" userId="3528900a-af4c-43a4-9ec9-3e541233e536" providerId="ADAL" clId="{4BF1137B-D735-4214-AB1A-45D6A0C5DF18}" dt="2025-08-08T15:59:22.540" v="30" actId="27636"/>
          <ac:spMkLst>
            <pc:docMk/>
            <pc:sldMk cId="0" sldId="267"/>
            <ac:spMk id="3" creationId="{00000000-0000-0000-0000-000000000000}"/>
          </ac:spMkLst>
        </pc:spChg>
        <pc:spChg chg="mod">
          <ac:chgData name="Claudio Camargo Coelho" userId="3528900a-af4c-43a4-9ec9-3e541233e536" providerId="ADAL" clId="{4BF1137B-D735-4214-AB1A-45D6A0C5DF18}" dt="2025-08-08T15:59:31.284" v="32" actId="1076"/>
          <ac:spMkLst>
            <pc:docMk/>
            <pc:sldMk cId="0" sldId="267"/>
            <ac:spMk id="4" creationId="{00000000-0000-0000-0000-000000000000}"/>
          </ac:spMkLst>
        </pc:spChg>
        <pc:spChg chg="del">
          <ac:chgData name="Claudio Camargo Coelho" userId="3528900a-af4c-43a4-9ec9-3e541233e536" providerId="ADAL" clId="{4BF1137B-D735-4214-AB1A-45D6A0C5DF18}" dt="2025-08-08T15:59:26.732" v="31" actId="478"/>
          <ac:spMkLst>
            <pc:docMk/>
            <pc:sldMk cId="0" sldId="267"/>
            <ac:spMk id="5" creationId="{00000000-0000-0000-0000-000000000000}"/>
          </ac:spMkLst>
        </pc:spChg>
        <pc:picChg chg="add del mod">
          <ac:chgData name="Claudio Camargo Coelho" userId="3528900a-af4c-43a4-9ec9-3e541233e536" providerId="ADAL" clId="{4BF1137B-D735-4214-AB1A-45D6A0C5DF18}" dt="2025-08-08T15:44:31.814" v="7" actId="21"/>
          <ac:picMkLst>
            <pc:docMk/>
            <pc:sldMk cId="0" sldId="267"/>
            <ac:picMk id="7" creationId="{98FE1C54-0660-882D-A7FC-B7B7F0356405}"/>
          </ac:picMkLst>
        </pc:picChg>
      </pc:sldChg>
      <pc:sldChg chg="addSp modSp new mod modClrScheme chgLayout">
        <pc:chgData name="Claudio Camargo Coelho" userId="3528900a-af4c-43a4-9ec9-3e541233e536" providerId="ADAL" clId="{4BF1137B-D735-4214-AB1A-45D6A0C5DF18}" dt="2025-08-08T15:44:43.308" v="9" actId="26606"/>
        <pc:sldMkLst>
          <pc:docMk/>
          <pc:sldMk cId="3879760940" sldId="288"/>
        </pc:sldMkLst>
        <pc:picChg chg="add mod">
          <ac:chgData name="Claudio Camargo Coelho" userId="3528900a-af4c-43a4-9ec9-3e541233e536" providerId="ADAL" clId="{4BF1137B-D735-4214-AB1A-45D6A0C5DF18}" dt="2025-08-08T15:44:43.308" v="9" actId="26606"/>
          <ac:picMkLst>
            <pc:docMk/>
            <pc:sldMk cId="3879760940" sldId="288"/>
            <ac:picMk id="2" creationId="{D7BD82E2-EE28-07F4-C991-BE52B10588D9}"/>
          </ac:picMkLst>
        </pc:picChg>
      </pc:sldChg>
      <pc:sldChg chg="addSp modSp new mod modClrScheme chgLayout">
        <pc:chgData name="Claudio Camargo Coelho" userId="3528900a-af4c-43a4-9ec9-3e541233e536" providerId="ADAL" clId="{4BF1137B-D735-4214-AB1A-45D6A0C5DF18}" dt="2025-08-08T15:45:16.855" v="12" actId="26606"/>
        <pc:sldMkLst>
          <pc:docMk/>
          <pc:sldMk cId="1028592108" sldId="289"/>
        </pc:sldMkLst>
        <pc:picChg chg="add mod">
          <ac:chgData name="Claudio Camargo Coelho" userId="3528900a-af4c-43a4-9ec9-3e541233e536" providerId="ADAL" clId="{4BF1137B-D735-4214-AB1A-45D6A0C5DF18}" dt="2025-08-08T15:45:16.855" v="12" actId="26606"/>
          <ac:picMkLst>
            <pc:docMk/>
            <pc:sldMk cId="1028592108" sldId="289"/>
            <ac:picMk id="3" creationId="{FEAFDAC3-8A2A-F724-CDE8-E8213CF0A8DD}"/>
          </ac:picMkLst>
        </pc:picChg>
      </pc:sldChg>
      <pc:sldChg chg="addSp modSp new mod modClrScheme chgLayout">
        <pc:chgData name="Claudio Camargo Coelho" userId="3528900a-af4c-43a4-9ec9-3e541233e536" providerId="ADAL" clId="{4BF1137B-D735-4214-AB1A-45D6A0C5DF18}" dt="2025-08-08T15:45:48.830" v="15" actId="26606"/>
        <pc:sldMkLst>
          <pc:docMk/>
          <pc:sldMk cId="863285838" sldId="290"/>
        </pc:sldMkLst>
        <pc:picChg chg="add mod">
          <ac:chgData name="Claudio Camargo Coelho" userId="3528900a-af4c-43a4-9ec9-3e541233e536" providerId="ADAL" clId="{4BF1137B-D735-4214-AB1A-45D6A0C5DF18}" dt="2025-08-08T15:45:48.830" v="15" actId="26606"/>
          <ac:picMkLst>
            <pc:docMk/>
            <pc:sldMk cId="863285838" sldId="290"/>
            <ac:picMk id="3" creationId="{D1D7D899-7C9A-8E55-9BDF-C67E2F8EF71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5AC95-6468-4D35-AA39-09AB2E3E3EA4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F191C-4A20-49E9-999E-D84C79941FA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28724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5ECB61F-0318-4407-9102-FD9996F233D3}" type="datetimeFigureOut">
              <a:rPr lang="pt-BR" smtClean="0"/>
              <a:pPr/>
              <a:t>30/08/2026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B5775BF-1C43-43B2-9DC1-6D3AF1345A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g.usp.br/~marcelo/bebedouro/rpreliminar/index.html" TargetMode="External"/><Relationship Id="rId2" Type="http://schemas.openxmlformats.org/officeDocument/2006/relationships/hyperlink" Target="http://www.brasilescola.com/geografia/escala-richter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t.wikipedia.org/wiki/Usina_Hidrel%C3%A9trica_de_Itaipu" TargetMode="External"/><Relationship Id="rId5" Type="http://schemas.openxmlformats.org/officeDocument/2006/relationships/hyperlink" Target="http://www.infoescola.com/geografia/escala-richter/" TargetMode="External"/><Relationship Id="rId4" Type="http://schemas.openxmlformats.org/officeDocument/2006/relationships/hyperlink" Target="http://www.japaoemfoco.com/terremoto-%E7%81%BD-no-japao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jKc2PuZPI0" TargetMode="External"/><Relationship Id="rId2" Type="http://schemas.openxmlformats.org/officeDocument/2006/relationships/hyperlink" Target="https://youtu.be/-S1LZl3Oy_8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eKp5cA2sM2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avi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2.avi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avi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3.avi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x1khXB4SPY" TargetMode="External"/><Relationship Id="rId2" Type="http://schemas.openxmlformats.org/officeDocument/2006/relationships/hyperlink" Target="https://www.youtube.com/watch?v=_RYKEPJSnOA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Japan%20Earthquake%20Swarm%20Google%20Earth%20Animation_xvid.avi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Função </a:t>
            </a:r>
            <a:r>
              <a:rPr lang="pt-BR" dirty="0" smtClean="0"/>
              <a:t>Logarítmica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 Escala Richter e os terremotos</a:t>
            </a:r>
          </a:p>
          <a:p>
            <a:r>
              <a:rPr lang="pt-BR" dirty="0"/>
              <a:t>Prof. </a:t>
            </a:r>
            <a:r>
              <a:rPr lang="pt-BR" dirty="0" err="1"/>
              <a:t>Ms</a:t>
            </a:r>
            <a:r>
              <a:rPr lang="pt-BR" dirty="0"/>
              <a:t>. Cláudio C. Coelho</a:t>
            </a:r>
          </a:p>
          <a:p>
            <a:r>
              <a:rPr lang="pt-BR" dirty="0"/>
              <a:t>2015</a:t>
            </a:r>
          </a:p>
          <a:p>
            <a:endParaRPr lang="pt-BR" dirty="0"/>
          </a:p>
        </p:txBody>
      </p:sp>
      <p:pic>
        <p:nvPicPr>
          <p:cNvPr id="4" name="Imagem 3" descr="copylef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4725144"/>
            <a:ext cx="432048" cy="4320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95536" y="98072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A equação proposta por Richter pode ser formulada de varias formas, dependendo das variáveis que se adotem para compor a equação. </a:t>
            </a:r>
          </a:p>
        </p:txBody>
      </p:sp>
      <p:pic>
        <p:nvPicPr>
          <p:cNvPr id="26626" name="Picture 2" descr="Problema da intensidade de um terremoto (Richter) Problema 12 Encontro 2  Ciclo 1 PIC Edição Especial"/>
          <p:cNvPicPr>
            <a:picLocks noChangeAspect="1" noChangeArrowheads="1"/>
          </p:cNvPicPr>
          <p:nvPr/>
        </p:nvPicPr>
        <p:blipFill>
          <a:blip r:embed="rId2" cstate="print"/>
          <a:srcRect t="23625" b="38576"/>
          <a:stretch>
            <a:fillRect/>
          </a:stretch>
        </p:blipFill>
        <p:spPr bwMode="auto">
          <a:xfrm>
            <a:off x="0" y="2708920"/>
            <a:ext cx="9144000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95535" y="764707"/>
          <a:ext cx="8208912" cy="5849764"/>
        </p:xfrm>
        <a:graphic>
          <a:graphicData uri="http://schemas.openxmlformats.org/drawingml/2006/table">
            <a:tbl>
              <a:tblPr/>
              <a:tblGrid>
                <a:gridCol w="27363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5836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Magnitude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/>
                        <a:t>Energia liberada em joules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/>
                        <a:t>Ocorrência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5836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2,0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6,3×10</a:t>
                      </a:r>
                      <a:r>
                        <a:rPr lang="pt-BR" sz="16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 </a:t>
                      </a:r>
                      <a:r>
                        <a:rPr lang="pt-BR" sz="16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= 63.000.000 J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Praticamente imperceptível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614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5,0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2,0×10</a:t>
                      </a:r>
                      <a:r>
                        <a:rPr lang="pt-BR" sz="1600" baseline="30000" dirty="0"/>
                        <a:t>12</a:t>
                      </a:r>
                      <a:endParaRPr lang="pt-BR" sz="1600" dirty="0"/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/>
                        <a:t>Bomba atômica em Hiroshima, Japão 1945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1961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6,7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7,1×10</a:t>
                      </a:r>
                      <a:r>
                        <a:rPr lang="pt-BR" sz="16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14</a:t>
                      </a:r>
                      <a:endParaRPr lang="pt-BR" sz="16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Estados Unidos(</a:t>
                      </a:r>
                      <a:r>
                        <a:rPr lang="pt-BR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Los</a:t>
                      </a:r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Angeles) 1994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5763">
                <a:tc>
                  <a:txBody>
                    <a:bodyPr/>
                    <a:lstStyle/>
                    <a:p>
                      <a:pPr algn="ctr"/>
                      <a:r>
                        <a:rPr lang="pt-BR" sz="1600"/>
                        <a:t>6,9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1,4×10</a:t>
                      </a:r>
                      <a:r>
                        <a:rPr lang="pt-BR" sz="1600" baseline="30000" dirty="0"/>
                        <a:t>15</a:t>
                      </a:r>
                      <a:endParaRPr lang="pt-BR" sz="1600" dirty="0"/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/>
                        <a:t>Armênia, 1998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96144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7,0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2,0×10</a:t>
                      </a:r>
                      <a:r>
                        <a:rPr lang="pt-BR" sz="16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15</a:t>
                      </a:r>
                      <a:endParaRPr lang="pt-BR" sz="16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Magnitude de referência para grandes terremotos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5763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7,2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4,0×10</a:t>
                      </a:r>
                      <a:r>
                        <a:rPr lang="pt-BR" sz="1600" baseline="30000" dirty="0"/>
                        <a:t>15</a:t>
                      </a:r>
                      <a:endParaRPr lang="pt-BR" sz="1600" dirty="0"/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Japão(Kobe), 1995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5763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7,4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7,9×10</a:t>
                      </a:r>
                      <a:r>
                        <a:rPr lang="pt-BR" sz="16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15</a:t>
                      </a:r>
                      <a:endParaRPr lang="pt-BR" sz="16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Turquia, 1999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5836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chemeClr val="tx1"/>
                          </a:solidFill>
                        </a:rPr>
                        <a:t>7,8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1,6×10</a:t>
                      </a:r>
                      <a:r>
                        <a:rPr lang="pt-BR" sz="1600" baseline="300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China(</a:t>
                      </a:r>
                      <a:r>
                        <a:rPr lang="pt-BR" sz="1600" dirty="0" err="1">
                          <a:solidFill>
                            <a:schemeClr val="tx1"/>
                          </a:solidFill>
                        </a:rPr>
                        <a:t>Tangshan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), 1976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96144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002060"/>
                          </a:solidFill>
                        </a:rPr>
                        <a:t>7,9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rgbClr val="002060"/>
                          </a:solidFill>
                        </a:rPr>
                        <a:t>4,4×10</a:t>
                      </a:r>
                      <a:r>
                        <a:rPr lang="pt-BR" sz="1600" baseline="30000" dirty="0">
                          <a:solidFill>
                            <a:srgbClr val="002060"/>
                          </a:solidFill>
                        </a:rPr>
                        <a:t>16</a:t>
                      </a:r>
                      <a:endParaRPr lang="pt-BR" sz="1600" dirty="0">
                        <a:solidFill>
                          <a:srgbClr val="002060"/>
                        </a:solidFill>
                      </a:endParaRP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rgbClr val="002060"/>
                          </a:solidFill>
                        </a:rPr>
                        <a:t>Japão(Tóquio e Yokohama), 1923 e China 2008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91961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chemeClr val="tx1"/>
                          </a:solidFill>
                        </a:rPr>
                        <a:t>8,1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8,7×10</a:t>
                      </a:r>
                      <a:r>
                        <a:rPr lang="pt-BR" sz="1600" baseline="30000" dirty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México (Cidade do México), 1985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91961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002060"/>
                          </a:solidFill>
                        </a:rPr>
                        <a:t>8,3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rgbClr val="002060"/>
                          </a:solidFill>
                        </a:rPr>
                        <a:t>1,8×10</a:t>
                      </a:r>
                      <a:r>
                        <a:rPr lang="pt-BR" sz="1600" baseline="30000" dirty="0">
                          <a:solidFill>
                            <a:srgbClr val="002060"/>
                          </a:solidFill>
                        </a:rPr>
                        <a:t>17</a:t>
                      </a:r>
                      <a:endParaRPr lang="pt-BR" sz="1600" dirty="0">
                        <a:solidFill>
                          <a:srgbClr val="002060"/>
                        </a:solidFill>
                      </a:endParaRP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rgbClr val="002060"/>
                          </a:solidFill>
                        </a:rPr>
                        <a:t>Estados Unidos (São Francisco) 1906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5763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chemeClr val="tx1"/>
                          </a:solidFill>
                        </a:rPr>
                        <a:t>8,6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5,0×10</a:t>
                      </a:r>
                      <a:r>
                        <a:rPr lang="pt-BR" sz="1600" baseline="30000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Chile, 1960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5763"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002060"/>
                          </a:solidFill>
                        </a:rPr>
                        <a:t>8,8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002060"/>
                          </a:solidFill>
                        </a:rPr>
                        <a:t>-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rgbClr val="002060"/>
                          </a:solidFill>
                        </a:rPr>
                        <a:t>Chile, 2010</a:t>
                      </a:r>
                    </a:p>
                  </a:txBody>
                  <a:tcPr marL="10099" marR="10099" marT="10099" marB="1009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23528" y="263406"/>
            <a:ext cx="81003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Veja na tabela a energia liberada em alguns terremotos.</a:t>
            </a:r>
            <a:endParaRPr kumimoji="0" 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/>
            </a:r>
            <a:br>
              <a:rPr kumimoji="0" 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</a:br>
            <a:endParaRPr kumimoji="0" 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67544" y="735088"/>
            <a:ext cx="82809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Calculando....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Considere um </a:t>
            </a:r>
            <a:r>
              <a:rPr kumimoji="0" lang="pt-B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terremoto com intensidade (I) de 4 pontos no escala 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Richter</a:t>
            </a:r>
            <a:endParaRPr lang="pt-BR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132856"/>
            <a:ext cx="6696744" cy="387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348880"/>
            <a:ext cx="7839233" cy="223224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132856"/>
            <a:ext cx="7128792" cy="407811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2420888"/>
            <a:ext cx="8064896" cy="172819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988840"/>
            <a:ext cx="8196272" cy="432048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Exponencial e Terremotos - conta luz CEMIG 2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0171" b="31606"/>
          <a:stretch>
            <a:fillRect/>
          </a:stretch>
        </p:blipFill>
        <p:spPr>
          <a:xfrm>
            <a:off x="467544" y="188640"/>
            <a:ext cx="8142441" cy="6048672"/>
          </a:xfrm>
        </p:spPr>
      </p:pic>
      <p:sp>
        <p:nvSpPr>
          <p:cNvPr id="5" name="CaixaDeTexto 4"/>
          <p:cNvSpPr txBox="1"/>
          <p:nvPr/>
        </p:nvSpPr>
        <p:spPr>
          <a:xfrm>
            <a:off x="1043608" y="3068960"/>
            <a:ext cx="7186583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O que é </a:t>
            </a:r>
            <a:r>
              <a:rPr lang="pt-BR" dirty="0" err="1"/>
              <a:t>kwh</a:t>
            </a:r>
            <a:r>
              <a:rPr lang="pt-BR" dirty="0"/>
              <a:t>??</a:t>
            </a:r>
          </a:p>
          <a:p>
            <a:endParaRPr lang="pt-BR" dirty="0"/>
          </a:p>
          <a:p>
            <a:r>
              <a:rPr lang="pt-BR" dirty="0"/>
              <a:t>É uma das unidades usadas para indicar uma quantidade de energia.</a:t>
            </a:r>
          </a:p>
          <a:p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Usada, por exemplo, nas contas de energia de nossas casas!</a:t>
            </a:r>
          </a:p>
        </p:txBody>
      </p:sp>
      <p:cxnSp>
        <p:nvCxnSpPr>
          <p:cNvPr id="7" name="Conector de seta reta 6"/>
          <p:cNvCxnSpPr/>
          <p:nvPr/>
        </p:nvCxnSpPr>
        <p:spPr>
          <a:xfrm rot="5400000" flipH="1" flipV="1">
            <a:off x="6048164" y="1736812"/>
            <a:ext cx="1800200" cy="14401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544" y="908720"/>
            <a:ext cx="835292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Calculando as energias liberadas (em quilowatt-hora), para terremotos com intensidades de:</a:t>
            </a:r>
          </a:p>
          <a:p>
            <a:r>
              <a:rPr lang="pt-BR" dirty="0"/>
              <a:t>I</a:t>
            </a:r>
            <a:r>
              <a:rPr lang="pt-BR" dirty="0" smtClean="0"/>
              <a:t> </a:t>
            </a:r>
            <a:r>
              <a:rPr lang="pt-BR" dirty="0"/>
              <a:t>= 1		</a:t>
            </a:r>
            <a:r>
              <a:rPr lang="pt-BR" sz="2400" dirty="0"/>
              <a:t>0,22 </a:t>
            </a:r>
            <a:r>
              <a:rPr lang="pt-BR" sz="2400" dirty="0" err="1"/>
              <a:t>kwh</a:t>
            </a:r>
            <a:endParaRPr lang="pt-BR" dirty="0"/>
          </a:p>
          <a:p>
            <a:r>
              <a:rPr lang="pt-BR" dirty="0"/>
              <a:t>I</a:t>
            </a:r>
            <a:r>
              <a:rPr lang="pt-BR" dirty="0" smtClean="0"/>
              <a:t>= </a:t>
            </a:r>
            <a:r>
              <a:rPr lang="pt-BR" dirty="0"/>
              <a:t>2		</a:t>
            </a:r>
            <a:r>
              <a:rPr lang="pt-BR" sz="2400" dirty="0"/>
              <a:t>7 </a:t>
            </a:r>
            <a:r>
              <a:rPr lang="pt-BR" sz="2400" dirty="0" err="1"/>
              <a:t>kwh</a:t>
            </a:r>
            <a:endParaRPr lang="pt-BR" dirty="0"/>
          </a:p>
          <a:p>
            <a:r>
              <a:rPr lang="pt-BR" dirty="0"/>
              <a:t>I</a:t>
            </a:r>
            <a:r>
              <a:rPr lang="pt-BR" dirty="0" smtClean="0"/>
              <a:t>= </a:t>
            </a:r>
            <a:r>
              <a:rPr lang="pt-BR" dirty="0"/>
              <a:t>3		</a:t>
            </a:r>
            <a:r>
              <a:rPr lang="pt-BR" sz="2400" dirty="0"/>
              <a:t>221 kwh </a:t>
            </a:r>
            <a:r>
              <a:rPr lang="pt-BR" sz="1600" dirty="0"/>
              <a:t>(gasto mensal de energia de uma casa)</a:t>
            </a:r>
            <a:endParaRPr lang="pt-BR" dirty="0"/>
          </a:p>
          <a:p>
            <a:r>
              <a:rPr lang="pt-BR" dirty="0"/>
              <a:t>I</a:t>
            </a:r>
            <a:r>
              <a:rPr lang="pt-BR" dirty="0" smtClean="0"/>
              <a:t>= </a:t>
            </a:r>
            <a:r>
              <a:rPr lang="pt-BR" dirty="0"/>
              <a:t>4		</a:t>
            </a:r>
            <a:r>
              <a:rPr lang="pt-BR" sz="2400" dirty="0"/>
              <a:t>7.000 </a:t>
            </a:r>
            <a:r>
              <a:rPr lang="pt-BR" sz="2400" dirty="0" err="1"/>
              <a:t>kwh</a:t>
            </a:r>
            <a:endParaRPr lang="pt-BR" dirty="0"/>
          </a:p>
          <a:p>
            <a:r>
              <a:rPr lang="pt-BR" dirty="0"/>
              <a:t>I</a:t>
            </a:r>
            <a:r>
              <a:rPr lang="pt-BR" dirty="0" smtClean="0"/>
              <a:t> </a:t>
            </a:r>
            <a:r>
              <a:rPr lang="pt-BR" dirty="0"/>
              <a:t>= 5		</a:t>
            </a:r>
            <a:r>
              <a:rPr lang="pt-BR" sz="2400" dirty="0"/>
              <a:t>200.000 </a:t>
            </a:r>
            <a:r>
              <a:rPr lang="pt-BR" sz="2400" dirty="0" err="1"/>
              <a:t>kwh</a:t>
            </a:r>
            <a:endParaRPr lang="pt-BR" sz="2400" dirty="0"/>
          </a:p>
          <a:p>
            <a:r>
              <a:rPr lang="pt-BR" dirty="0"/>
              <a:t>I</a:t>
            </a:r>
            <a:r>
              <a:rPr lang="pt-BR" dirty="0" smtClean="0"/>
              <a:t>= </a:t>
            </a:r>
            <a:r>
              <a:rPr lang="pt-BR" dirty="0"/>
              <a:t>6		</a:t>
            </a:r>
            <a:r>
              <a:rPr lang="pt-BR" sz="2400" dirty="0"/>
              <a:t>7.000.000 </a:t>
            </a:r>
            <a:r>
              <a:rPr lang="pt-BR" sz="2400" dirty="0" err="1"/>
              <a:t>kwh</a:t>
            </a:r>
            <a:endParaRPr lang="pt-BR" dirty="0"/>
          </a:p>
          <a:p>
            <a:r>
              <a:rPr lang="pt-BR" dirty="0"/>
              <a:t>I</a:t>
            </a:r>
            <a:r>
              <a:rPr lang="pt-BR" dirty="0" smtClean="0"/>
              <a:t>= </a:t>
            </a:r>
            <a:r>
              <a:rPr lang="pt-BR" dirty="0"/>
              <a:t>7		</a:t>
            </a:r>
            <a:r>
              <a:rPr lang="pt-BR" sz="2400" dirty="0"/>
              <a:t>221.000.000 </a:t>
            </a:r>
            <a:r>
              <a:rPr lang="pt-BR" sz="2400" dirty="0" err="1"/>
              <a:t>kwh</a:t>
            </a:r>
            <a:endParaRPr lang="pt-BR" dirty="0"/>
          </a:p>
          <a:p>
            <a:endParaRPr lang="pt-BR" dirty="0"/>
          </a:p>
          <a:p>
            <a:r>
              <a:rPr lang="pt-BR" dirty="0"/>
              <a:t>I</a:t>
            </a:r>
            <a:r>
              <a:rPr lang="pt-BR" dirty="0" smtClean="0"/>
              <a:t>= </a:t>
            </a:r>
            <a:r>
              <a:rPr lang="pt-BR" dirty="0"/>
              <a:t>8,9	</a:t>
            </a:r>
            <a:r>
              <a:rPr lang="pt-B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 Terremoto do Japão em 2011 teve 8,9 pontos na escala Richter)</a:t>
            </a:r>
          </a:p>
          <a:p>
            <a:pPr algn="ctr"/>
            <a:r>
              <a:rPr lang="pt-BR" sz="2400" dirty="0"/>
              <a:t>1,5 x 10</a:t>
            </a:r>
            <a:r>
              <a:rPr lang="pt-BR" sz="2400" baseline="30000" dirty="0"/>
              <a:t>11</a:t>
            </a:r>
            <a:r>
              <a:rPr lang="pt-BR" sz="2400" dirty="0"/>
              <a:t> = 150.000.000.000 </a:t>
            </a:r>
            <a:r>
              <a:rPr lang="pt-BR" sz="2400" dirty="0" err="1"/>
              <a:t>kwh</a:t>
            </a:r>
            <a:endParaRPr lang="pt-BR" sz="2400" dirty="0"/>
          </a:p>
          <a:p>
            <a:pPr algn="ctr"/>
            <a:r>
              <a:rPr lang="pt-BR" sz="2400" dirty="0"/>
              <a:t>= 150.000.000 </a:t>
            </a:r>
            <a:r>
              <a:rPr lang="pt-BR" sz="2400" dirty="0" err="1"/>
              <a:t>Mwh</a:t>
            </a:r>
            <a:endParaRPr lang="pt-BR" sz="2400" dirty="0"/>
          </a:p>
          <a:p>
            <a:pPr algn="ctr"/>
            <a:r>
              <a:rPr lang="pt-BR" sz="2400" dirty="0"/>
              <a:t> (</a:t>
            </a:r>
            <a:r>
              <a:rPr lang="pt-BR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 milhões de </a:t>
            </a:r>
            <a:r>
              <a:rPr lang="pt-BR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mega</a:t>
            </a:r>
            <a:r>
              <a:rPr lang="pt-BR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watt-hora</a:t>
            </a:r>
            <a:r>
              <a:rPr lang="pt-BR" sz="240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716016" y="404664"/>
            <a:ext cx="396044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Comparando os valores encontrados com a produção de energia da </a:t>
            </a:r>
            <a:r>
              <a:rPr lang="pt-B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Usina de Itaipu</a:t>
            </a:r>
            <a:r>
              <a:rPr lang="pt-BR" sz="2400" dirty="0"/>
              <a:t>... </a:t>
            </a:r>
          </a:p>
        </p:txBody>
      </p:sp>
      <p:sp>
        <p:nvSpPr>
          <p:cNvPr id="43010" name="AutoShape 2" descr="Usina Hidroelétrica de Itaipu Binacio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 descr="220px-ItaipuAerea2A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4104456" cy="266789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3356992"/>
            <a:ext cx="55801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/>
              <a:t>Itaipu </a:t>
            </a:r>
            <a:r>
              <a:rPr lang="pt-BR" sz="2800" dirty="0"/>
              <a:t>produz uma média de </a:t>
            </a:r>
            <a:r>
              <a:rPr lang="pt-BR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 milhões de </a:t>
            </a:r>
            <a:r>
              <a:rPr lang="pt-BR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mega</a:t>
            </a:r>
            <a:r>
              <a:rPr lang="pt-BR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watts-hora</a:t>
            </a:r>
            <a:r>
              <a:rPr lang="pt-BR" sz="2800" dirty="0"/>
              <a:t> (</a:t>
            </a:r>
            <a:r>
              <a:rPr lang="pt-BR" sz="2800" dirty="0" err="1"/>
              <a:t>MWh</a:t>
            </a:r>
            <a:r>
              <a:rPr lang="pt-BR" sz="2800" dirty="0"/>
              <a:t>) por ano.</a:t>
            </a:r>
          </a:p>
          <a:p>
            <a:pPr algn="ctr"/>
            <a:r>
              <a:rPr lang="pt-BR" b="1" dirty="0">
                <a:solidFill>
                  <a:srgbClr val="FF0000"/>
                </a:solidFill>
              </a:rPr>
              <a:t>Ou seja...a energia liberada pelo principal terremoto  de mar/2011 no Japão (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 milhões de </a:t>
            </a:r>
            <a:r>
              <a:rPr lang="pt-BR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Mwh</a:t>
            </a:r>
            <a:r>
              <a:rPr lang="pt-BR" b="1" dirty="0">
                <a:solidFill>
                  <a:srgbClr val="FF0000"/>
                </a:solidFill>
              </a:rPr>
              <a:t>)  é QUASE o que Itaipu produz em 2 anos!!</a:t>
            </a:r>
          </a:p>
        </p:txBody>
      </p:sp>
      <p:pic>
        <p:nvPicPr>
          <p:cNvPr id="7" name="Imagem 6" descr="220px-Itaipu_32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2708920"/>
            <a:ext cx="3115350" cy="414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i="1" dirty="0"/>
              <a:t>Fontes de pesquisa: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1899656"/>
          </a:xfrm>
        </p:spPr>
        <p:txBody>
          <a:bodyPr>
            <a:normAutofit/>
          </a:bodyPr>
          <a:lstStyle/>
          <a:p>
            <a:r>
              <a:rPr lang="pt-BR" sz="1600" dirty="0">
                <a:solidFill>
                  <a:schemeClr val="bg2">
                    <a:lumMod val="10000"/>
                  </a:schemeClr>
                </a:solidFill>
                <a:hlinkClick r:id="rId2"/>
              </a:rPr>
              <a:t>http://www.brasilescola.com/geografia/escala-richter.htm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pt-BR" sz="1600" dirty="0">
                <a:solidFill>
                  <a:schemeClr val="bg2">
                    <a:lumMod val="10000"/>
                  </a:schemeClr>
                </a:solidFill>
                <a:hlinkClick r:id="rId3"/>
              </a:rPr>
              <a:t>http://www.iag.usp.br/~marcelo/bebedouro/rpreliminar/index.html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pt-BR" sz="1600" dirty="0">
                <a:solidFill>
                  <a:schemeClr val="bg2">
                    <a:lumMod val="10000"/>
                  </a:schemeClr>
                </a:solidFill>
                <a:hlinkClick r:id="rId4"/>
              </a:rPr>
              <a:t>http://www.japaoemfoco.com/terremoto-%E7%81%</a:t>
            </a:r>
            <a:r>
              <a:rPr lang="pt-BR" sz="1600" dirty="0" err="1">
                <a:solidFill>
                  <a:schemeClr val="bg2">
                    <a:lumMod val="10000"/>
                  </a:schemeClr>
                </a:solidFill>
                <a:hlinkClick r:id="rId4"/>
              </a:rPr>
              <a:t>BD-no-japao</a:t>
            </a:r>
            <a:r>
              <a:rPr lang="pt-BR" sz="1600" dirty="0">
                <a:solidFill>
                  <a:schemeClr val="bg2">
                    <a:lumMod val="10000"/>
                  </a:schemeClr>
                </a:solidFill>
                <a:hlinkClick r:id="rId4"/>
              </a:rPr>
              <a:t>/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pt-BR" sz="1600" dirty="0">
                <a:solidFill>
                  <a:schemeClr val="bg2">
                    <a:lumMod val="10000"/>
                  </a:schemeClr>
                </a:solidFill>
                <a:hlinkClick r:id="rId5"/>
              </a:rPr>
              <a:t>http://www.infoescola.com/geografia/escala-richter/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pt-BR" sz="1600" dirty="0">
                <a:solidFill>
                  <a:schemeClr val="bg2">
                    <a:lumMod val="10000"/>
                  </a:schemeClr>
                </a:solidFill>
                <a:hlinkClick r:id="rId6"/>
              </a:rPr>
              <a:t>http://pt.wikipedia.org/wiki/Usina_Hidrel%C3%A9trica_</a:t>
            </a:r>
            <a:r>
              <a:rPr lang="pt-BR" sz="1600" dirty="0" err="1">
                <a:solidFill>
                  <a:schemeClr val="bg2">
                    <a:lumMod val="10000"/>
                  </a:schemeClr>
                </a:solidFill>
                <a:hlinkClick r:id="rId6"/>
              </a:rPr>
              <a:t>de_Itaipu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  <a:p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  <a:p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772400" cy="1362075"/>
          </a:xfrm>
        </p:spPr>
        <p:txBody>
          <a:bodyPr/>
          <a:lstStyle/>
          <a:p>
            <a:r>
              <a:rPr lang="pt-BR" dirty="0"/>
              <a:t>Vídeos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1520" y="2708920"/>
            <a:ext cx="8712968" cy="302433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dirty="0">
                <a:hlinkClick r:id="rId2"/>
              </a:rPr>
              <a:t>https://youtu.be/-S1LZl3Oy_8</a:t>
            </a:r>
            <a:endParaRPr lang="pt-BR" sz="2000" dirty="0"/>
          </a:p>
          <a:p>
            <a:pPr>
              <a:buFont typeface="Arial" pitchFamily="34" charset="0"/>
              <a:buChar char="•"/>
            </a:pPr>
            <a:r>
              <a:rPr lang="pt-BR" sz="2000" dirty="0">
                <a:hlinkClick r:id="rId3"/>
              </a:rPr>
              <a:t>https://youtu.be/ijKc2PuZPI0</a:t>
            </a:r>
            <a:endParaRPr lang="pt-BR" sz="2000" dirty="0"/>
          </a:p>
          <a:p>
            <a:pPr>
              <a:buFont typeface="Arial" pitchFamily="34" charset="0"/>
              <a:buChar char="•"/>
            </a:pPr>
            <a:r>
              <a:rPr lang="pt-BR" sz="2000" dirty="0">
                <a:hlinkClick r:id="rId4"/>
              </a:rPr>
              <a:t>https://youtu.be/eKp5cA2sM28</a:t>
            </a:r>
            <a:endParaRPr lang="pt-BR" sz="2000" dirty="0"/>
          </a:p>
          <a:p>
            <a:pPr>
              <a:buFont typeface="Arial" pitchFamily="34" charset="0"/>
              <a:buChar char="•"/>
            </a:pP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843808" y="1052736"/>
            <a:ext cx="59458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2011, ocorreu um terremoto no Japão, provocando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onda gigante (tsunami). Vejamos algumas imagens 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reportagens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ídeo 6">
            <a:hlinkClick r:id="" action="ppaction://media"/>
            <a:extLst>
              <a:ext uri="{FF2B5EF4-FFF2-40B4-BE49-F238E27FC236}">
                <a16:creationId xmlns="" xmlns:a16="http://schemas.microsoft.com/office/drawing/2014/main" id="{D7BD82E2-EE28-07F4-C991-BE52B10588D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rcRect l="6830" r="226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79760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2">
            <a:hlinkClick r:id="" action="ppaction://media"/>
            <a:extLst>
              <a:ext uri="{FF2B5EF4-FFF2-40B4-BE49-F238E27FC236}">
                <a16:creationId xmlns="" xmlns:a16="http://schemas.microsoft.com/office/drawing/2014/main" id="{FEAFDAC3-8A2A-F724-CDE8-E8213CF0A8D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rcRect l="15850" r="27483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28592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2">
            <a:hlinkClick r:id="" action="ppaction://media"/>
            <a:extLst>
              <a:ext uri="{FF2B5EF4-FFF2-40B4-BE49-F238E27FC236}">
                <a16:creationId xmlns="" xmlns:a16="http://schemas.microsoft.com/office/drawing/2014/main" id="{D1D7D899-7C9A-8E55-9BDF-C67E2F8EF71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73064" y="693738"/>
            <a:ext cx="8127998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63285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060432" cy="1362075"/>
          </a:xfrm>
        </p:spPr>
        <p:txBody>
          <a:bodyPr/>
          <a:lstStyle/>
          <a:p>
            <a:r>
              <a:rPr lang="pt-BR" dirty="0" err="1"/>
              <a:t>YouTube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1520" y="2708920"/>
            <a:ext cx="8712968" cy="302433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dirty="0"/>
              <a:t>1) </a:t>
            </a:r>
            <a:r>
              <a:rPr lang="pt-BR" sz="2000" dirty="0">
                <a:hlinkClick r:id="rId2"/>
              </a:rPr>
              <a:t>https://www.youtube.com/watch?v=_RYKEPJSnOA</a:t>
            </a:r>
            <a:r>
              <a:rPr lang="pt-BR" sz="2000" dirty="0"/>
              <a:t>   (5:16)</a:t>
            </a:r>
          </a:p>
          <a:p>
            <a:pPr>
              <a:buFont typeface="Arial" pitchFamily="34" charset="0"/>
              <a:buChar char="•"/>
            </a:pPr>
            <a:endParaRPr lang="pt-BR" sz="2000" dirty="0"/>
          </a:p>
          <a:p>
            <a:pPr>
              <a:buFont typeface="Arial" pitchFamily="34" charset="0"/>
              <a:buChar char="•"/>
            </a:pPr>
            <a:r>
              <a:rPr lang="pt-BR" sz="2000" dirty="0"/>
              <a:t>2) </a:t>
            </a:r>
            <a:r>
              <a:rPr lang="pt-BR" sz="2000" dirty="0">
                <a:hlinkClick r:id="rId3"/>
              </a:rPr>
              <a:t>https://www.youtube.com/watch?v=bx1khXB4SPY</a:t>
            </a:r>
            <a:r>
              <a:rPr lang="pt-BR" sz="2000" dirty="0"/>
              <a:t>   (4:19)</a:t>
            </a:r>
          </a:p>
          <a:p>
            <a:pPr>
              <a:buFont typeface="Arial" pitchFamily="34" charset="0"/>
              <a:buChar char="•"/>
            </a:pPr>
            <a:endParaRPr lang="pt-BR" sz="2000" dirty="0"/>
          </a:p>
          <a:p>
            <a:pPr>
              <a:buFont typeface="Arial" pitchFamily="34" charset="0"/>
              <a:buChar char="•"/>
            </a:pPr>
            <a:r>
              <a:rPr lang="pt-BR" sz="2000" dirty="0"/>
              <a:t>3) </a:t>
            </a:r>
            <a:r>
              <a:rPr lang="en-US" sz="2000" dirty="0">
                <a:hlinkClick r:id="rId4" action="ppaction://hlinkfile"/>
              </a:rPr>
              <a:t>https://www.youtube.com/watch?v=xylDxj6-9dY</a:t>
            </a:r>
            <a:r>
              <a:rPr lang="en-US" sz="2000" dirty="0"/>
              <a:t> (2:40)</a:t>
            </a:r>
          </a:p>
          <a:p>
            <a:pPr>
              <a:buFont typeface="Arial" pitchFamily="34" charset="0"/>
              <a:buChar char="•"/>
            </a:pP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843808" y="1340768"/>
            <a:ext cx="59458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2011, ocorreu um terremoto no Japão, provocando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onda gigante (tsunami). Vejamos algumas imagens </a:t>
            </a:r>
          </a:p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reportagens</a:t>
            </a:r>
          </a:p>
        </p:txBody>
      </p:sp>
      <p:sp>
        <p:nvSpPr>
          <p:cNvPr id="5" name="Retângulo 4"/>
          <p:cNvSpPr/>
          <p:nvPr/>
        </p:nvSpPr>
        <p:spPr>
          <a:xfrm>
            <a:off x="539552" y="522920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(Este slide serve para quem NÃO baixou os vídeos no computador local)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548680"/>
            <a:ext cx="4690864" cy="3312369"/>
          </a:xfrm>
        </p:spPr>
        <p:txBody>
          <a:bodyPr>
            <a:normAutofit lnSpcReduction="10000"/>
          </a:bodyPr>
          <a:lstStyle/>
          <a:p>
            <a:r>
              <a:rPr lang="pt-BR" dirty="0">
                <a:solidFill>
                  <a:srgbClr val="FF0000"/>
                </a:solidFill>
              </a:rPr>
              <a:t>Durante o anúncio de um terremoto, sempre é falado sobre quantos graus o fenômeno atingiu na escala Richter. Mas afinal, o que é e como funciona essa unidade de medida?</a:t>
            </a:r>
          </a:p>
        </p:txBody>
      </p:sp>
      <p:sp>
        <p:nvSpPr>
          <p:cNvPr id="5" name="Retângulo 4"/>
          <p:cNvSpPr/>
          <p:nvPr/>
        </p:nvSpPr>
        <p:spPr>
          <a:xfrm>
            <a:off x="539552" y="4581128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 escala Richter foi criada em 1935 pelo sismólogo estadunidense Charles F. Richter, integrante do Instituto de Tecnologia da Califórnia. Richter, para a realização de sua escala, analisou as ondas sísmicas e coletou números de vários terremotos anteriormente registrados. </a:t>
            </a:r>
            <a:r>
              <a:rPr lang="pt-BR" b="1" dirty="0"/>
              <a:t>Essa escala foi desenvolvida para medir a magnitude dos terremotos</a:t>
            </a:r>
            <a:r>
              <a:rPr lang="pt-BR" dirty="0"/>
              <a:t>, que consiste no ato de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quantificar a energia liberada no foco do terremoto</a:t>
            </a:r>
            <a:r>
              <a:rPr lang="pt-BR" dirty="0"/>
              <a:t>.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4788024" y="476672"/>
            <a:ext cx="4179542" cy="3825716"/>
            <a:chOff x="4788024" y="476672"/>
            <a:chExt cx="4179542" cy="3825716"/>
          </a:xfrm>
        </p:grpSpPr>
        <p:pic>
          <p:nvPicPr>
            <p:cNvPr id="1026" name="Picture 2" descr="http://www.brasilescola.com/upload/e/escala%20richter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92080" y="476672"/>
              <a:ext cx="3463775" cy="3450704"/>
            </a:xfrm>
            <a:prstGeom prst="rect">
              <a:avLst/>
            </a:prstGeom>
            <a:noFill/>
          </p:spPr>
        </p:pic>
        <p:sp>
          <p:nvSpPr>
            <p:cNvPr id="6" name="Retângulo 5"/>
            <p:cNvSpPr/>
            <p:nvPr/>
          </p:nvSpPr>
          <p:spPr>
            <a:xfrm>
              <a:off x="4788024" y="3933056"/>
              <a:ext cx="41795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Charles F. Richter, criador da escala Richter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11560" y="76470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É uma escala que se inicia no grau zero e é infinita (teoricamente), no entanto, nunca foi registrado um terremoto igual ou superior a 10 graus na escala Richter</a:t>
            </a:r>
          </a:p>
        </p:txBody>
      </p:sp>
      <p:sp>
        <p:nvSpPr>
          <p:cNvPr id="5" name="Retângulo 4"/>
          <p:cNvSpPr/>
          <p:nvPr/>
        </p:nvSpPr>
        <p:spPr>
          <a:xfrm>
            <a:off x="683568" y="170080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Os terremotos mais violentos já registrados atingiram 9,2 graus, no Alasca, em 1964, e 9,5 graus, em 1960, no Chile.</a:t>
            </a:r>
          </a:p>
        </p:txBody>
      </p:sp>
      <p:sp>
        <p:nvSpPr>
          <p:cNvPr id="6" name="Retângulo 5"/>
          <p:cNvSpPr/>
          <p:nvPr/>
        </p:nvSpPr>
        <p:spPr>
          <a:xfrm>
            <a:off x="755576" y="2492896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 terremoto no Chile, em 1960, atingiu uma área muito habitada, causando a morte de, aproximadamente, 5.700 pessoas, além de deixar mais de 2 milhões de feridos.</a:t>
            </a:r>
          </a:p>
        </p:txBody>
      </p:sp>
      <p:sp>
        <p:nvSpPr>
          <p:cNvPr id="7" name="Retângulo 6"/>
          <p:cNvSpPr/>
          <p:nvPr/>
        </p:nvSpPr>
        <p:spPr>
          <a:xfrm>
            <a:off x="323528" y="3501008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 poder de destruição de um terremoto não está relacionado apenas à sua magnitude, ou seja, nem sempre um sismo de maior magnitude será mais destrutivo que um de menor magnitude. Vários fatores influenciam nesse fenômeno: profundidade do hipocentro (ponto interior onde ocorre a fratura principal), a distância entre o ponto e o epicentro (local onde é registrada a maior magnitude dos abalos), as condições geológicas e a estrutura de engenharia dos edifícios atingidos.</a:t>
            </a:r>
          </a:p>
        </p:txBody>
      </p:sp>
      <p:pic>
        <p:nvPicPr>
          <p:cNvPr id="16386" name="Picture 2" descr="http://www.iag.usp.br/~marcelo/bebedouro/rpreliminar/Image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5373216"/>
            <a:ext cx="3960440" cy="132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9512" y="548680"/>
            <a:ext cx="878497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dirty="0"/>
              <a:t>Em locais habitados, os terremotos podem ter, na maioria das vezes, os seguintes efeitos:</a:t>
            </a:r>
          </a:p>
          <a:p>
            <a:r>
              <a:rPr lang="pt-BR" sz="2200" dirty="0"/>
              <a:t>-</a:t>
            </a: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Inferiores a 3,5 graus</a:t>
            </a:r>
            <a:r>
              <a:rPr lang="pt-BR" sz="2200" dirty="0"/>
              <a:t>: raramente são notados.</a:t>
            </a:r>
          </a:p>
          <a:p>
            <a:r>
              <a:rPr lang="pt-BR" sz="2200" dirty="0"/>
              <a:t>- </a:t>
            </a: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3,5 a 5,4 graus</a:t>
            </a:r>
            <a:r>
              <a:rPr lang="pt-BR" sz="2200" dirty="0"/>
              <a:t>: geralmente sentido, mas raramente causa danos.</a:t>
            </a:r>
          </a:p>
          <a:p>
            <a:r>
              <a:rPr lang="pt-BR" sz="2200" dirty="0"/>
              <a:t>- </a:t>
            </a: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 5,5 a 6 graus</a:t>
            </a:r>
            <a:r>
              <a:rPr lang="pt-BR" sz="2200" dirty="0"/>
              <a:t>: provocam pequenos danos em edifícios bem estruturados, no entanto, seus efeitos são arrasadores em edifícios de estrutura precária.</a:t>
            </a:r>
          </a:p>
        </p:txBody>
      </p:sp>
      <p:pic>
        <p:nvPicPr>
          <p:cNvPr id="17410" name="Picture 2" descr="http://www.japaoemfoco.com/wp-content/uploads/2008/05/terrem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501008"/>
            <a:ext cx="3507333" cy="2635771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251520" y="3501008"/>
            <a:ext cx="5328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dirty="0"/>
              <a:t>- </a:t>
            </a: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6,1 a 6,9</a:t>
            </a:r>
            <a:r>
              <a:rPr lang="pt-BR" sz="2200" dirty="0"/>
              <a:t> graus: causa destruição em áreas de até 100 quilômetros de raio.</a:t>
            </a:r>
          </a:p>
          <a:p>
            <a:r>
              <a:rPr lang="pt-BR" sz="2200" dirty="0"/>
              <a:t>- </a:t>
            </a: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8 a 8,5</a:t>
            </a:r>
            <a:r>
              <a:rPr lang="pt-BR" sz="2200" dirty="0"/>
              <a:t> graus: é considerado um abalo fortíssimo, causando destruição da </a:t>
            </a:r>
            <a:r>
              <a:rPr lang="pt-BR" sz="2200" dirty="0" err="1"/>
              <a:t>infraestrutura</a:t>
            </a:r>
            <a:r>
              <a:rPr lang="pt-BR" sz="2200" dirty="0"/>
              <a:t>.</a:t>
            </a:r>
          </a:p>
          <a:p>
            <a:r>
              <a:rPr lang="pt-BR" sz="2200" dirty="0"/>
              <a:t>- </a:t>
            </a: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8,5 acima</a:t>
            </a:r>
            <a:r>
              <a:rPr lang="pt-BR" sz="2200" dirty="0"/>
              <a:t>: destruição total.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604</TotalTime>
  <Words>756</Words>
  <Application>Microsoft Office PowerPoint</Application>
  <PresentationFormat>Apresentação na tela (4:3)</PresentationFormat>
  <Paragraphs>109</Paragraphs>
  <Slides>16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Urbano</vt:lpstr>
      <vt:lpstr>Função Logarítmica</vt:lpstr>
      <vt:lpstr>Vídeos</vt:lpstr>
      <vt:lpstr>Slide 3</vt:lpstr>
      <vt:lpstr>Slide 4</vt:lpstr>
      <vt:lpstr>Slide 5</vt:lpstr>
      <vt:lpstr>YouTube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Fontes de pesquisa: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Função Exponencial</dc:title>
  <dc:creator>ccc</dc:creator>
  <cp:lastModifiedBy>Cláudio C. Coelho</cp:lastModifiedBy>
  <cp:revision>65</cp:revision>
  <dcterms:created xsi:type="dcterms:W3CDTF">2011-03-16T19:57:15Z</dcterms:created>
  <dcterms:modified xsi:type="dcterms:W3CDTF">2026-08-30T16:05:46Z</dcterms:modified>
</cp:coreProperties>
</file>